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0" r:id="rId3"/>
    <p:sldId id="257" r:id="rId4"/>
    <p:sldId id="267" r:id="rId5"/>
    <p:sldId id="262" r:id="rId6"/>
    <p:sldId id="268" r:id="rId7"/>
    <p:sldId id="276" r:id="rId8"/>
    <p:sldId id="269" r:id="rId9"/>
    <p:sldId id="279" r:id="rId10"/>
    <p:sldId id="260" r:id="rId11"/>
    <p:sldId id="265" r:id="rId12"/>
    <p:sldId id="264" r:id="rId13"/>
    <p:sldId id="271" r:id="rId14"/>
    <p:sldId id="272" r:id="rId15"/>
    <p:sldId id="273" r:id="rId16"/>
    <p:sldId id="274" r:id="rId17"/>
    <p:sldId id="275" r:id="rId18"/>
    <p:sldId id="278" r:id="rId19"/>
    <p:sldId id="277" r:id="rId20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0000"/>
    <a:srgbClr val="FFFF00"/>
    <a:srgbClr val="00CC00"/>
    <a:srgbClr val="33108C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60"/>
  </p:normalViewPr>
  <p:slideViewPr>
    <p:cSldViewPr>
      <p:cViewPr varScale="1">
        <p:scale>
          <a:sx n="76" d="100"/>
          <a:sy n="76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04E8E-E2E3-4320-9A8B-1C775E9C40BB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C8454-CB31-412D-A02D-1F3EA41F4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19A59-721F-49FC-BACA-5AE2A47E911A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6FBDB-3A49-40F0-8AEA-6CED07A27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9DECF-D580-444C-8EB5-BA51D0CF38D8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BFEAB-2BB4-43F8-94C1-69D49BAF4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7BCE3-B3B7-4051-8E9C-365C7BEEE6C0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F3076-DFBF-43D4-A68D-D9B8EDAB9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60C7B-4898-46AD-9DC2-889E9BB547ED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58279-B33F-43AB-939D-67B4791152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4B076-6F55-4A87-A18F-B561505A4DE9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D1F00-3FB0-4BFE-BC90-7C361587E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52053-EF75-4FBA-9793-51C0C047FC75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3B210-CADF-493F-A8C9-91EB2C52A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96711-5ED3-46BB-ABB8-DFB4190043F3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AA485-CD72-4BC2-A99F-ED5138BC9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2CEEC-1CFD-48EF-BF1F-FB8CBA0167EF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DD48B-1369-49CD-BFC8-221219E3E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348AD-B6A4-4393-88DB-C5BA96D5C8BA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6BC9B-CB78-4224-852E-02634F8B1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27713-5E2C-4610-84DC-A8E2B94D7494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B8750-7E1B-4332-81D7-04331E1DB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EF0CE9-1641-4D81-AF89-52BAA3E768C3}" type="datetimeFigureOut">
              <a:rPr lang="ru-RU"/>
              <a:pPr>
                <a:defRPr/>
              </a:pPr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18C65F-DD25-4061-BA40-4E3BF55BE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http://class-fizika.narod.ru/7_class/7_archim/5.gi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http://class-fizika.narod.ru/7_class/7_archim/5.gi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http://class-fizika.narod.ru/7_class/7_archim/5.gif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j-verne.de/20000_Nemo_sextant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://class-fizika.narod.ru/7_class/7_archim/5.gif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http://class-fizika.narod.ru/7_class/7_archim/5.gi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 l="2744" t="1224" r="19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2843213" y="404813"/>
            <a:ext cx="446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>
              <a:latin typeface="Tahoma" pitchFamily="34" charset="0"/>
            </a:endParaRPr>
          </a:p>
        </p:txBody>
      </p:sp>
      <p:pic>
        <p:nvPicPr>
          <p:cNvPr id="13315" name="Picture 5" descr="дельфин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4149725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дельфин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3644900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дельфин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357346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8" descr="дельфин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4292600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223962"/>
          </a:xfrm>
        </p:spPr>
        <p:txBody>
          <a:bodyPr/>
          <a:lstStyle/>
          <a:p>
            <a:r>
              <a:rPr lang="ru-RU" sz="2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Эталон. Условия плавания тел.</a:t>
            </a:r>
            <a:r>
              <a:rPr lang="ru-RU" sz="2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smtClean="0">
              <a:solidFill>
                <a:srgbClr val="0000FF"/>
              </a:solidFill>
            </a:endParaRPr>
          </a:p>
        </p:txBody>
      </p:sp>
      <p:graphicFrame>
        <p:nvGraphicFramePr>
          <p:cNvPr id="20512" name="Group 32"/>
          <p:cNvGraphicFramePr>
            <a:graphicFrameLocks noGrp="1"/>
          </p:cNvGraphicFramePr>
          <p:nvPr>
            <p:ph idx="1"/>
          </p:nvPr>
        </p:nvGraphicFramePr>
        <p:xfrm>
          <a:off x="0" y="765175"/>
          <a:ext cx="8569325" cy="5929313"/>
        </p:xfrm>
        <a:graphic>
          <a:graphicData uri="http://schemas.openxmlformats.org/drawingml/2006/table">
            <a:tbl>
              <a:tblPr/>
              <a:tblGrid>
                <a:gridCol w="3130550"/>
                <a:gridCol w="3130550"/>
                <a:gridCol w="2308225"/>
              </a:tblGrid>
              <a:tr h="5889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Поведение тела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Соотношения  между плотностями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4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Словесная запись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ρ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?  ρ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6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Тело тонет, </a:t>
                      </a:r>
                      <a:b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если...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тела больше плотности жидкости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ρ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ρ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6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Тело плавает, если...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тела меньше плотности жидкости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ρ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ρ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8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Тело находится в равновесии в любом месте жидкости, если...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тела равна плотности жидкости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ρ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ρ</a:t>
                      </a:r>
                      <a:r>
                        <a:rPr kumimoji="0" lang="ru-RU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964613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smtClean="0">
                <a:solidFill>
                  <a:srgbClr val="00161E"/>
                </a:solidFill>
              </a:rPr>
              <a:t>Задание 2. Поместите данные предметы </a:t>
            </a:r>
          </a:p>
          <a:p>
            <a:pPr algn="ctr">
              <a:buFontTx/>
              <a:buNone/>
            </a:pPr>
            <a:r>
              <a:rPr lang="ru-RU" sz="2800" b="1" smtClean="0">
                <a:solidFill>
                  <a:srgbClr val="00161E"/>
                </a:solidFill>
              </a:rPr>
              <a:t>в сосуд с водой (объем тел одинаковый),используя эталон и таблицу «Плотность вещества»</a:t>
            </a:r>
          </a:p>
          <a:p>
            <a:pPr algn="ctr">
              <a:buFontTx/>
              <a:buNone/>
            </a:pPr>
            <a:r>
              <a:rPr lang="ru-RU" sz="2800" b="1" smtClean="0">
                <a:solidFill>
                  <a:srgbClr val="00161E"/>
                </a:solidFill>
              </a:rPr>
              <a:t> стр. 45 учебника</a:t>
            </a:r>
          </a:p>
        </p:txBody>
      </p:sp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/>
          <a:srcRect l="13086" t="20465" r="14568" b="8659"/>
          <a:stretch>
            <a:fillRect/>
          </a:stretch>
        </p:blipFill>
        <p:spPr bwMode="auto">
          <a:xfrm>
            <a:off x="1476375" y="1989138"/>
            <a:ext cx="6883400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 descr="http://class-fizika.narod.ru/7_class/7_archim/5.g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8377238" y="0"/>
            <a:ext cx="766762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 l="13086" t="24414" r="33757" b="14561"/>
          <a:stretch>
            <a:fillRect/>
          </a:stretch>
        </p:blipFill>
        <p:spPr bwMode="auto">
          <a:xfrm>
            <a:off x="827088" y="0"/>
            <a:ext cx="795655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539750" y="333375"/>
            <a:ext cx="59039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 b="1">
                <a:solidFill>
                  <a:srgbClr val="0000FF"/>
                </a:solidFill>
                <a:latin typeface="Calibri" pitchFamily="34" charset="0"/>
              </a:rPr>
              <a:t>Задание 2. Поместите данные предметы </a:t>
            </a:r>
          </a:p>
          <a:p>
            <a:pPr algn="l"/>
            <a:r>
              <a:rPr lang="ru-RU" sz="2400" b="1">
                <a:solidFill>
                  <a:srgbClr val="0000FF"/>
                </a:solidFill>
                <a:latin typeface="Calibri" pitchFamily="34" charset="0"/>
              </a:rPr>
              <a:t>в сосуд с водой (объем тел одинаковый).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 l="22884" t="52170" r="22478" b="24219"/>
          <a:stretch>
            <a:fillRect/>
          </a:stretch>
        </p:blipFill>
        <p:spPr bwMode="auto">
          <a:xfrm>
            <a:off x="1116013" y="2420938"/>
            <a:ext cx="619283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88913"/>
            <a:ext cx="8229600" cy="45259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smtClean="0">
                <a:solidFill>
                  <a:srgbClr val="00161E"/>
                </a:solidFill>
              </a:rPr>
              <a:t>Задание 3.</a:t>
            </a:r>
            <a:r>
              <a:rPr lang="ru-RU" smtClean="0">
                <a:solidFill>
                  <a:srgbClr val="00161E"/>
                </a:solidFill>
              </a:rPr>
              <a:t> В сосуд налиты три несмешивающиеся между собой жидкости: вода, керосин, ртуть. В каком из сосудов они расположены в правильном порядке?</a:t>
            </a: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971550" y="4581525"/>
            <a:ext cx="741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          </a:t>
            </a:r>
            <a:r>
              <a:rPr lang="ru-RU" sz="2400" b="1">
                <a:solidFill>
                  <a:srgbClr val="00161E"/>
                </a:solidFill>
                <a:latin typeface="Calibri" pitchFamily="34" charset="0"/>
              </a:rPr>
              <a:t>А                  Б               В                 Г</a:t>
            </a:r>
          </a:p>
        </p:txBody>
      </p:sp>
      <p:pic>
        <p:nvPicPr>
          <p:cNvPr id="23556" name="Picture 5" descr="http://class-fizika.narod.ru/7_class/7_archim/5.g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7667625" y="5229225"/>
            <a:ext cx="1055688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 l="22884" t="52170" r="22478" b="24219"/>
          <a:stretch>
            <a:fillRect/>
          </a:stretch>
        </p:blipFill>
        <p:spPr bwMode="auto">
          <a:xfrm>
            <a:off x="1258888" y="2349500"/>
            <a:ext cx="619283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0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smtClean="0">
                <a:solidFill>
                  <a:srgbClr val="00161E"/>
                </a:solidFill>
              </a:rPr>
              <a:t>Задание 3.</a:t>
            </a:r>
            <a:r>
              <a:rPr lang="ru-RU" smtClean="0">
                <a:solidFill>
                  <a:srgbClr val="00161E"/>
                </a:solidFill>
              </a:rPr>
              <a:t> В сосуд налиты три несмешивающиеся между собой жидкости: вода, керосин, ртуть. В каком из сосудов они расположены в правильном порядке?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971550" y="4581525"/>
            <a:ext cx="6913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         </a:t>
            </a:r>
            <a:r>
              <a:rPr lang="ru-RU">
                <a:solidFill>
                  <a:srgbClr val="00161E"/>
                </a:solidFill>
                <a:latin typeface="Calibri" pitchFamily="34" charset="0"/>
              </a:rPr>
              <a:t> </a:t>
            </a:r>
            <a:r>
              <a:rPr lang="ru-RU" sz="2400" b="1">
                <a:solidFill>
                  <a:srgbClr val="00161E"/>
                </a:solidFill>
                <a:latin typeface="Calibri" pitchFamily="34" charset="0"/>
              </a:rPr>
              <a:t>А             </a:t>
            </a:r>
            <a:r>
              <a:rPr lang="ru-RU" sz="2400" b="1">
                <a:latin typeface="Calibri" pitchFamily="34" charset="0"/>
              </a:rPr>
              <a:t>     </a:t>
            </a:r>
            <a:r>
              <a:rPr lang="ru-RU" sz="2400" b="1">
                <a:solidFill>
                  <a:srgbClr val="FF0066"/>
                </a:solidFill>
                <a:latin typeface="Calibri" pitchFamily="34" charset="0"/>
              </a:rPr>
              <a:t>Б </a:t>
            </a:r>
            <a:r>
              <a:rPr lang="ru-RU" sz="2400" b="1">
                <a:latin typeface="Calibri" pitchFamily="34" charset="0"/>
              </a:rPr>
              <a:t>              </a:t>
            </a:r>
            <a:r>
              <a:rPr lang="ru-RU" sz="2400" b="1">
                <a:solidFill>
                  <a:srgbClr val="00161E"/>
                </a:solidFill>
                <a:latin typeface="Calibri" pitchFamily="34" charset="0"/>
              </a:rPr>
              <a:t>В                   Г</a:t>
            </a:r>
          </a:p>
        </p:txBody>
      </p:sp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3"/>
          <a:srcRect l="40398" t="81511" r="40396" b="13585"/>
          <a:stretch>
            <a:fillRect/>
          </a:stretch>
        </p:blipFill>
        <p:spPr bwMode="auto">
          <a:xfrm>
            <a:off x="2700338" y="5229225"/>
            <a:ext cx="30241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 l="21777" t="48242" r="20638" b="23221"/>
          <a:stretch>
            <a:fillRect/>
          </a:stretch>
        </p:blipFill>
        <p:spPr bwMode="auto">
          <a:xfrm>
            <a:off x="827088" y="2133600"/>
            <a:ext cx="741680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smtClean="0">
                <a:solidFill>
                  <a:srgbClr val="0000FF"/>
                </a:solidFill>
              </a:rPr>
              <a:t>Задание 4.</a:t>
            </a:r>
            <a:r>
              <a:rPr lang="ru-RU" smtClean="0">
                <a:solidFill>
                  <a:srgbClr val="0000FF"/>
                </a:solidFill>
              </a:rPr>
              <a:t> Какое положение займет парафиновая свеча в воде, </a:t>
            </a:r>
          </a:p>
          <a:p>
            <a:pPr algn="ctr">
              <a:buFontTx/>
              <a:buNone/>
            </a:pPr>
            <a:r>
              <a:rPr lang="ru-RU" smtClean="0">
                <a:solidFill>
                  <a:srgbClr val="0000FF"/>
                </a:solidFill>
              </a:rPr>
              <a:t>керосине и машинном масле? </a:t>
            </a:r>
          </a:p>
        </p:txBody>
      </p:sp>
      <p:pic>
        <p:nvPicPr>
          <p:cNvPr id="25603" name="Picture 5" descr="http://class-fizika.narod.ru/7_class/7_archim/5.g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8088313" y="333375"/>
            <a:ext cx="1055687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pPr marL="609600" indent="-609600" algn="ctr">
              <a:buFont typeface="Arial" charset="0"/>
              <a:buNone/>
            </a:pPr>
            <a:r>
              <a:rPr lang="ru-RU" b="1" smtClean="0">
                <a:solidFill>
                  <a:srgbClr val="0000FF"/>
                </a:solidFill>
              </a:rPr>
              <a:t>Задание 4</a:t>
            </a:r>
            <a:r>
              <a:rPr lang="ru-RU" smtClean="0">
                <a:solidFill>
                  <a:srgbClr val="0000FF"/>
                </a:solidFill>
              </a:rPr>
              <a:t>. Какое положение займет </a:t>
            </a:r>
          </a:p>
          <a:p>
            <a:pPr marL="609600" indent="-609600" algn="ctr">
              <a:buFontTx/>
              <a:buNone/>
            </a:pPr>
            <a:r>
              <a:rPr lang="ru-RU" smtClean="0">
                <a:solidFill>
                  <a:srgbClr val="0000FF"/>
                </a:solidFill>
              </a:rPr>
              <a:t>парафиновая свеча в воде, </a:t>
            </a:r>
          </a:p>
          <a:p>
            <a:pPr marL="609600" indent="-609600" algn="ctr">
              <a:buFontTx/>
              <a:buNone/>
            </a:pPr>
            <a:r>
              <a:rPr lang="ru-RU" smtClean="0">
                <a:solidFill>
                  <a:srgbClr val="0000FF"/>
                </a:solidFill>
              </a:rPr>
              <a:t>керосине и машинном масле? </a:t>
            </a:r>
          </a:p>
        </p:txBody>
      </p:sp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2"/>
          <a:srcRect l="19727" t="50000" r="25652" b="22440"/>
          <a:stretch>
            <a:fillRect/>
          </a:stretch>
        </p:blipFill>
        <p:spPr bwMode="auto">
          <a:xfrm>
            <a:off x="684213" y="2205038"/>
            <a:ext cx="69850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2843213" y="5157788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005A7A"/>
                </a:solidFill>
                <a:latin typeface="Calibri" pitchFamily="34" charset="0"/>
              </a:rPr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650" cy="1143000"/>
          </a:xfrm>
        </p:spPr>
        <p:txBody>
          <a:bodyPr/>
          <a:lstStyle/>
          <a:p>
            <a:r>
              <a:rPr lang="ru-RU" b="1" smtClean="0">
                <a:solidFill>
                  <a:schemeClr val="hlink"/>
                </a:solidFill>
              </a:rPr>
              <a:t>Домашнее задание: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>
          <a:xfrm>
            <a:off x="179388" y="1484313"/>
            <a:ext cx="7056437" cy="41148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>
                <a:solidFill>
                  <a:schemeClr val="bg2"/>
                </a:solidFill>
              </a:rPr>
              <a:t>  </a:t>
            </a:r>
            <a:r>
              <a:rPr lang="ru-RU" b="1" smtClean="0">
                <a:solidFill>
                  <a:srgbClr val="33108C"/>
                </a:solidFill>
              </a:rPr>
              <a:t>Параграфы 51,52, упр.26, 27 (письменно), подготовиться к лабораторной работе №7</a:t>
            </a:r>
          </a:p>
        </p:txBody>
      </p:sp>
      <p:pic>
        <p:nvPicPr>
          <p:cNvPr id="28676" name="Picture 4" descr="dy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0"/>
            <a:ext cx="1908175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учитель хими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3644900"/>
            <a:ext cx="19446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 descr="солнц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1874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 descr="1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3357563"/>
            <a:ext cx="32766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1641475"/>
          </a:xfrm>
        </p:spPr>
        <p:txBody>
          <a:bodyPr/>
          <a:lstStyle/>
          <a:p>
            <a:r>
              <a:rPr lang="ru-RU" sz="3200" b="1" smtClean="0">
                <a:solidFill>
                  <a:srgbClr val="33108C"/>
                </a:solidFill>
              </a:rPr>
              <a:t>Выберите, пожалуйста, шарик любого цвета и прикрепите его на той глубине, которая соответствовала бы глубине вашего погружения в сегодняшний урок.</a:t>
            </a: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205038"/>
            <a:ext cx="67691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Oval 6"/>
          <p:cNvSpPr>
            <a:spLocks noChangeArrowheads="1"/>
          </p:cNvSpPr>
          <p:nvPr/>
        </p:nvSpPr>
        <p:spPr bwMode="auto">
          <a:xfrm>
            <a:off x="7667625" y="2492375"/>
            <a:ext cx="720725" cy="719138"/>
          </a:xfrm>
          <a:prstGeom prst="ellipse">
            <a:avLst/>
          </a:prstGeom>
          <a:solidFill>
            <a:srgbClr val="00CC00"/>
          </a:solidFill>
          <a:ln w="9525">
            <a:solidFill>
              <a:srgbClr val="00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CC00"/>
              </a:solidFill>
            </a:endParaRPr>
          </a:p>
        </p:txBody>
      </p:sp>
      <p:sp>
        <p:nvSpPr>
          <p:cNvPr id="31751" name="Oval 7"/>
          <p:cNvSpPr>
            <a:spLocks noChangeArrowheads="1"/>
          </p:cNvSpPr>
          <p:nvPr/>
        </p:nvSpPr>
        <p:spPr bwMode="auto">
          <a:xfrm>
            <a:off x="7740650" y="3644900"/>
            <a:ext cx="720725" cy="720725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7740650" y="4797425"/>
            <a:ext cx="719138" cy="7191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323850" y="1052513"/>
            <a:ext cx="8820150" cy="1584325"/>
          </a:xfrm>
        </p:spPr>
        <p:txBody>
          <a:bodyPr/>
          <a:lstStyle/>
          <a:p>
            <a:r>
              <a:rPr lang="ru-RU" sz="4800" b="1" smtClean="0">
                <a:solidFill>
                  <a:srgbClr val="0000FF"/>
                </a:solidFill>
              </a:rPr>
              <a:t>СПАСИБО </a:t>
            </a:r>
            <a:br>
              <a:rPr lang="ru-RU" sz="4800" b="1" smtClean="0">
                <a:solidFill>
                  <a:srgbClr val="0000FF"/>
                </a:solidFill>
              </a:rPr>
            </a:br>
            <a:r>
              <a:rPr lang="ru-RU" sz="4800" b="1" smtClean="0">
                <a:solidFill>
                  <a:srgbClr val="0000FF"/>
                </a:solidFill>
              </a:rPr>
              <a:t>за работу на уроке!</a:t>
            </a:r>
            <a:br>
              <a:rPr lang="ru-RU" sz="4800" b="1" smtClean="0">
                <a:solidFill>
                  <a:srgbClr val="0000FF"/>
                </a:solidFill>
              </a:rPr>
            </a:br>
            <a:endParaRPr lang="ru-RU" sz="4800" b="1" smtClean="0">
              <a:solidFill>
                <a:srgbClr val="0000FF"/>
              </a:solidFill>
            </a:endParaRPr>
          </a:p>
        </p:txBody>
      </p:sp>
      <p:pic>
        <p:nvPicPr>
          <p:cNvPr id="30723" name="Picture 3" descr="513798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09925" y="3429000"/>
            <a:ext cx="2927350" cy="32289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307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ru-RU" sz="2800" b="1" smtClean="0">
                <a:solidFill>
                  <a:srgbClr val="0000FF"/>
                </a:solidFill>
              </a:rPr>
              <a:t>В 1801 г. американец Фултон, проживающий в Париже, построил подводную лодку «Наутилус».</a:t>
            </a:r>
            <a:r>
              <a:rPr lang="ru-RU" sz="4000" smtClean="0"/>
              <a:t> 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2195513" y="1484313"/>
            <a:ext cx="6769100" cy="5373687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33108C"/>
                </a:solidFill>
                <a:latin typeface="Times New Roman" pitchFamily="18" charset="0"/>
              </a:rPr>
              <a:t>Диалог капитана Немо и прекрасной Ассоль на капитанском мостике подводной лодки «Наутилус»: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b="1" i="1" smtClean="0">
                <a:latin typeface="Times New Roman" pitchFamily="18" charset="0"/>
              </a:rPr>
              <a:t>Ассоль:</a:t>
            </a:r>
            <a:r>
              <a:rPr lang="ru-RU" sz="2000" b="1" smtClean="0">
                <a:latin typeface="Times New Roman" pitchFamily="18" charset="0"/>
              </a:rPr>
              <a:t> Скажите, капитан, этот Ваш «Наутилус» может находиться под водой?</a:t>
            </a:r>
            <a:endParaRPr lang="ru-RU" sz="2000" b="1" i="1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b="1" i="1" smtClean="0">
                <a:solidFill>
                  <a:srgbClr val="000066"/>
                </a:solidFill>
                <a:latin typeface="Times New Roman" pitchFamily="18" charset="0"/>
              </a:rPr>
              <a:t>Немо:</a:t>
            </a:r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 Разумеется, прекрасная мисс.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b="1" smtClean="0">
                <a:latin typeface="Times New Roman" pitchFamily="18" charset="0"/>
              </a:rPr>
              <a:t>-   Но я сама видела, как Ваш «Наутилус» выскочил из-под воды на поверхность, как мячик.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b="1" smtClean="0">
                <a:latin typeface="Times New Roman" pitchFamily="18" charset="0"/>
              </a:rPr>
              <a:t>-   </a:t>
            </a:r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Ваши прекрасные глаза не обманули Вас, мисс.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000" b="1" smtClean="0">
                <a:latin typeface="Times New Roman" pitchFamily="18" charset="0"/>
              </a:rPr>
              <a:t>Мне кажется, нет на свете силы, способной вот так вышвырнуть металлическую громадину из воды. А если есть, вдруг она не чистая?!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000" b="1" smtClean="0">
                <a:solidFill>
                  <a:srgbClr val="000066"/>
                </a:solidFill>
                <a:latin typeface="Times New Roman" pitchFamily="18" charset="0"/>
              </a:rPr>
              <a:t>Что Вы, мисс. Это как раз самая чистая сила. Скажу Вам по секрету, этой же силой свободно владеют рыбы, осьминоги и прочие морские обитатели. Это огромная сила!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sz="2000" b="1" smtClean="0">
                <a:latin typeface="Times New Roman" pitchFamily="18" charset="0"/>
              </a:rPr>
              <a:t>Вы совсем сбили меня с толку, капитан. Ответьте мне на вопрос: «Почему «Наутилус» может спокойно находиться и на воде и под водой?»</a:t>
            </a:r>
          </a:p>
        </p:txBody>
      </p:sp>
      <p:pic>
        <p:nvPicPr>
          <p:cNvPr id="35845" name="Picture 5" descr="Картинка 12 из 39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28775"/>
            <a:ext cx="2166938" cy="3095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3816350" cy="1196975"/>
          </a:xfrm>
        </p:spPr>
        <p:txBody>
          <a:bodyPr/>
          <a:lstStyle/>
          <a:p>
            <a:r>
              <a:rPr lang="ru-RU" sz="2800" b="1" smtClean="0">
                <a:solidFill>
                  <a:srgbClr val="0000FF"/>
                </a:solidFill>
              </a:rPr>
              <a:t>Задание 1. Ответьте на вопросы, </a:t>
            </a:r>
            <a:br>
              <a:rPr lang="ru-RU" sz="2800" b="1" smtClean="0">
                <a:solidFill>
                  <a:srgbClr val="0000FF"/>
                </a:solidFill>
              </a:rPr>
            </a:br>
            <a:r>
              <a:rPr lang="ru-RU" sz="2800" b="1" smtClean="0">
                <a:solidFill>
                  <a:srgbClr val="0000FF"/>
                </a:solidFill>
              </a:rPr>
              <a:t>используя эталон:</a:t>
            </a:r>
            <a:endParaRPr lang="ru-RU" sz="2800" smtClean="0">
              <a:solidFill>
                <a:srgbClr val="0000FF"/>
              </a:solidFill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4608513" cy="511175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ru-RU" b="1" dirty="0">
                <a:solidFill>
                  <a:srgbClr val="0D02A0"/>
                </a:solidFill>
              </a:rPr>
              <a:t>1. </a:t>
            </a:r>
            <a:r>
              <a:rPr lang="ru-RU" b="1" dirty="0" smtClean="0">
                <a:solidFill>
                  <a:srgbClr val="0D02A0"/>
                </a:solidFill>
              </a:rPr>
              <a:t>Первоклассник и десятиклассник нырнули в воду. Кого вода выталкивает сильнее? Почему?</a:t>
            </a:r>
            <a:r>
              <a:rPr lang="ru-RU" dirty="0" smtClean="0">
                <a:solidFill>
                  <a:srgbClr val="0D02A0"/>
                </a:solidFill>
              </a:rPr>
              <a:t>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ru-RU" b="1" dirty="0" smtClean="0">
              <a:solidFill>
                <a:srgbClr val="0D02A0"/>
              </a:solidFill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rgbClr val="0D02A0"/>
                </a:solidFill>
              </a:rPr>
              <a:t>2. Рассчитайте силу, действующую на рыбу в пресном озере. (Объём рыбы 0,00002м</a:t>
            </a:r>
            <a:r>
              <a:rPr lang="ru-RU" b="1" baseline="30000" dirty="0" smtClean="0">
                <a:solidFill>
                  <a:srgbClr val="0D02A0"/>
                </a:solidFill>
              </a:rPr>
              <a:t>3</a:t>
            </a:r>
            <a:r>
              <a:rPr lang="ru-RU" b="1" dirty="0" smtClean="0">
                <a:solidFill>
                  <a:srgbClr val="0D02A0"/>
                </a:solidFill>
              </a:rPr>
              <a:t>)</a:t>
            </a:r>
            <a:endParaRPr lang="ru-RU" dirty="0" smtClean="0">
              <a:solidFill>
                <a:srgbClr val="0D02A0"/>
              </a:solidFill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ru-RU" dirty="0"/>
              <a:t> 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363" name="Picture 4" descr="http://class-fizika.narod.ru/7_class/7_archim/5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3924300" y="1341438"/>
            <a:ext cx="7667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7" descr="vopr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99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9" descr="рыба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558958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TextBox 8"/>
          <p:cNvSpPr txBox="1">
            <a:spLocks noChangeArrowheads="1"/>
          </p:cNvSpPr>
          <p:nvPr/>
        </p:nvSpPr>
        <p:spPr bwMode="auto">
          <a:xfrm>
            <a:off x="6156325" y="0"/>
            <a:ext cx="1908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 b="1">
                <a:solidFill>
                  <a:srgbClr val="0000FF"/>
                </a:solidFill>
                <a:latin typeface="Calibri" pitchFamily="34" charset="0"/>
              </a:rPr>
              <a:t>ЭТАЛОН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859338" y="333375"/>
            <a:ext cx="4067175" cy="5256213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  <a:latin typeface="+mn-lt"/>
              </a:rPr>
              <a:t>Выталкивающая сила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  <a:latin typeface="+mn-lt"/>
              </a:rPr>
              <a:t> (сила Архимеда) зависит от: 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>
                <a:solidFill>
                  <a:srgbClr val="292929"/>
                </a:solidFill>
                <a:latin typeface="+mn-lt"/>
              </a:rPr>
              <a:t>1). </a:t>
            </a:r>
            <a:r>
              <a:rPr lang="ru-RU" sz="4300" dirty="0">
                <a:solidFill>
                  <a:srgbClr val="292929"/>
                </a:solidFill>
                <a:latin typeface="+mn-lt"/>
              </a:rPr>
              <a:t>плотности жидкости, в которую погружается тело;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dirty="0">
                <a:solidFill>
                  <a:srgbClr val="292929"/>
                </a:solidFill>
                <a:latin typeface="+mn-lt"/>
              </a:rPr>
              <a:t>2). от объёма погруженной части тела.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>
                <a:solidFill>
                  <a:srgbClr val="292929"/>
                </a:solidFill>
                <a:latin typeface="+mn-lt"/>
              </a:rPr>
              <a:t>3)</a:t>
            </a:r>
            <a:r>
              <a:rPr lang="ru-RU" sz="5400" dirty="0">
                <a:solidFill>
                  <a:srgbClr val="292929"/>
                </a:solidFill>
                <a:latin typeface="+mn-lt"/>
              </a:rPr>
              <a:t>. </a:t>
            </a:r>
            <a:r>
              <a:rPr lang="en-US" sz="5400" b="1" dirty="0">
                <a:solidFill>
                  <a:srgbClr val="292929"/>
                </a:solidFill>
                <a:latin typeface="+mn-lt"/>
              </a:rPr>
              <a:t>F</a:t>
            </a:r>
            <a:r>
              <a:rPr lang="en-US" sz="5400" b="1" baseline="-25000" dirty="0">
                <a:solidFill>
                  <a:srgbClr val="292929"/>
                </a:solidFill>
                <a:latin typeface="+mn-lt"/>
              </a:rPr>
              <a:t>A</a:t>
            </a:r>
            <a:r>
              <a:rPr lang="en-US" sz="5400" b="1" dirty="0">
                <a:solidFill>
                  <a:srgbClr val="292929"/>
                </a:solidFill>
                <a:latin typeface="+mn-lt"/>
              </a:rPr>
              <a:t>=</a:t>
            </a:r>
            <a:r>
              <a:rPr lang="en-US" sz="5400" b="1" dirty="0">
                <a:solidFill>
                  <a:srgbClr val="292929"/>
                </a:solidFill>
                <a:latin typeface="+mn-lt"/>
                <a:sym typeface="Symbol" pitchFamily="18" charset="2"/>
              </a:rPr>
              <a:t></a:t>
            </a:r>
            <a:r>
              <a:rPr lang="ru-RU" sz="5400" b="1" baseline="-25000" dirty="0">
                <a:solidFill>
                  <a:srgbClr val="292929"/>
                </a:solidFill>
                <a:latin typeface="+mn-lt"/>
                <a:sym typeface="Symbol" pitchFamily="18" charset="2"/>
              </a:rPr>
              <a:t>ж </a:t>
            </a:r>
            <a:r>
              <a:rPr lang="en-US" sz="5400" b="1" dirty="0">
                <a:solidFill>
                  <a:srgbClr val="292929"/>
                </a:solidFill>
                <a:latin typeface="+mn-lt"/>
                <a:sym typeface="Symbol" pitchFamily="18" charset="2"/>
              </a:rPr>
              <a:t>g</a:t>
            </a:r>
            <a:r>
              <a:rPr lang="ru-RU" sz="5400" b="1" baseline="-25000" dirty="0">
                <a:solidFill>
                  <a:srgbClr val="292929"/>
                </a:solidFill>
                <a:latin typeface="+mn-lt"/>
                <a:sym typeface="Symbol" pitchFamily="18" charset="2"/>
              </a:rPr>
              <a:t> </a:t>
            </a:r>
            <a:r>
              <a:rPr lang="en-US" sz="5400" b="1" dirty="0">
                <a:solidFill>
                  <a:srgbClr val="292929"/>
                </a:solidFill>
                <a:latin typeface="+mn-lt"/>
                <a:sym typeface="Symbol" pitchFamily="18" charset="2"/>
              </a:rPr>
              <a:t>V</a:t>
            </a:r>
            <a:r>
              <a:rPr lang="ru-RU" sz="5400" b="1" baseline="-25000" dirty="0">
                <a:solidFill>
                  <a:srgbClr val="292929"/>
                </a:solidFill>
                <a:latin typeface="+mn-lt"/>
                <a:sym typeface="Symbol" pitchFamily="18" charset="2"/>
              </a:rPr>
              <a:t>т</a:t>
            </a:r>
            <a:endParaRPr lang="en-US" sz="5400" b="1" baseline="-25000" dirty="0">
              <a:solidFill>
                <a:srgbClr val="292929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15368" name="Picture 4" descr="293025_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4888" y="4941888"/>
            <a:ext cx="2232025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394619" y="3393281"/>
            <a:ext cx="6858000" cy="7143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4032250" cy="1196975"/>
          </a:xfrm>
        </p:spPr>
        <p:txBody>
          <a:bodyPr/>
          <a:lstStyle/>
          <a:p>
            <a:r>
              <a:rPr lang="ru-RU" sz="2800" b="1" smtClean="0">
                <a:solidFill>
                  <a:srgbClr val="0000FF"/>
                </a:solidFill>
              </a:rPr>
              <a:t>Задание 1</a:t>
            </a:r>
            <a:r>
              <a:rPr lang="ru-RU" sz="2400" b="1" smtClean="0">
                <a:solidFill>
                  <a:srgbClr val="0000FF"/>
                </a:solidFill>
              </a:rPr>
              <a:t>. Ответьте на вопросы, используя эталон:</a:t>
            </a:r>
            <a:endParaRPr lang="ru-RU" sz="2400" smtClean="0">
              <a:solidFill>
                <a:srgbClr val="0000FF"/>
              </a:solidFill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4859338" cy="5399087"/>
          </a:xfrm>
        </p:spPr>
        <p:txBody>
          <a:bodyPr rtlCol="0">
            <a:normAutofit fontScale="70000" lnSpcReduction="2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 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3. В сосуд погружены три железных шарика равных объемов (рис. 1).  Одинаковы ли силы, выталкивающие шарики? (Плотность    жидкости считать одинаковой)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 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4. К чашкам весов подвешены два одинаковых железных шарика (рис. 2). Нарушится ли равновесие, если шарики опустить в жидкости?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6387" name="Picture 7" descr="vopr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699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5940425" y="0"/>
            <a:ext cx="1908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 b="1">
                <a:solidFill>
                  <a:srgbClr val="0000FF"/>
                </a:solidFill>
                <a:latin typeface="Calibri" pitchFamily="34" charset="0"/>
              </a:rPr>
              <a:t>ЭТАЛОН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859338" y="620713"/>
            <a:ext cx="4067175" cy="360045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Выталкивающая сила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 (сила Архимеда) зависит от: 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solidFill>
                  <a:srgbClr val="292929"/>
                </a:solidFill>
                <a:latin typeface="+mn-lt"/>
              </a:rPr>
              <a:t>1). плотности жидкости, в которую погружается тело;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solidFill>
                  <a:srgbClr val="292929"/>
                </a:solidFill>
                <a:latin typeface="+mn-lt"/>
              </a:rPr>
              <a:t>2). от объёма погруженной части тела.</a:t>
            </a:r>
          </a:p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>
                <a:solidFill>
                  <a:srgbClr val="292929"/>
                </a:solidFill>
                <a:latin typeface="+mn-lt"/>
              </a:rPr>
              <a:t>3)</a:t>
            </a:r>
            <a:r>
              <a:rPr lang="ru-RU" sz="5400" dirty="0">
                <a:solidFill>
                  <a:srgbClr val="292929"/>
                </a:solidFill>
                <a:latin typeface="+mn-lt"/>
              </a:rPr>
              <a:t>. </a:t>
            </a:r>
            <a:r>
              <a:rPr lang="en-US" sz="5400" b="1" dirty="0">
                <a:solidFill>
                  <a:srgbClr val="292929"/>
                </a:solidFill>
                <a:latin typeface="+mn-lt"/>
              </a:rPr>
              <a:t>F</a:t>
            </a:r>
            <a:r>
              <a:rPr lang="en-US" sz="5400" b="1" baseline="-25000" dirty="0">
                <a:solidFill>
                  <a:srgbClr val="292929"/>
                </a:solidFill>
                <a:latin typeface="+mn-lt"/>
              </a:rPr>
              <a:t>A</a:t>
            </a:r>
            <a:r>
              <a:rPr lang="en-US" sz="5400" b="1" dirty="0">
                <a:solidFill>
                  <a:srgbClr val="292929"/>
                </a:solidFill>
                <a:latin typeface="+mn-lt"/>
              </a:rPr>
              <a:t>=</a:t>
            </a:r>
            <a:r>
              <a:rPr lang="en-US" sz="5400" b="1" dirty="0">
                <a:solidFill>
                  <a:srgbClr val="292929"/>
                </a:solidFill>
                <a:latin typeface="+mn-lt"/>
                <a:sym typeface="Symbol" pitchFamily="18" charset="2"/>
              </a:rPr>
              <a:t></a:t>
            </a:r>
            <a:r>
              <a:rPr lang="ru-RU" sz="5400" b="1" baseline="-25000" dirty="0">
                <a:solidFill>
                  <a:srgbClr val="292929"/>
                </a:solidFill>
                <a:latin typeface="+mn-lt"/>
                <a:sym typeface="Symbol" pitchFamily="18" charset="2"/>
              </a:rPr>
              <a:t>ж </a:t>
            </a:r>
            <a:r>
              <a:rPr lang="en-US" sz="5400" b="1" dirty="0">
                <a:solidFill>
                  <a:srgbClr val="292929"/>
                </a:solidFill>
                <a:latin typeface="+mn-lt"/>
                <a:sym typeface="Symbol" pitchFamily="18" charset="2"/>
              </a:rPr>
              <a:t>g</a:t>
            </a:r>
            <a:r>
              <a:rPr lang="ru-RU" sz="5400" b="1" baseline="-25000" dirty="0">
                <a:solidFill>
                  <a:srgbClr val="292929"/>
                </a:solidFill>
                <a:latin typeface="+mn-lt"/>
                <a:sym typeface="Symbol" pitchFamily="18" charset="2"/>
              </a:rPr>
              <a:t> </a:t>
            </a:r>
            <a:r>
              <a:rPr lang="en-US" sz="5400" b="1" dirty="0">
                <a:solidFill>
                  <a:srgbClr val="292929"/>
                </a:solidFill>
                <a:latin typeface="+mn-lt"/>
                <a:sym typeface="Symbol" pitchFamily="18" charset="2"/>
              </a:rPr>
              <a:t>V</a:t>
            </a:r>
            <a:r>
              <a:rPr lang="ru-RU" sz="5400" b="1" baseline="-25000" dirty="0">
                <a:solidFill>
                  <a:srgbClr val="292929"/>
                </a:solidFill>
                <a:latin typeface="+mn-lt"/>
                <a:sym typeface="Symbol" pitchFamily="18" charset="2"/>
              </a:rPr>
              <a:t>т</a:t>
            </a:r>
            <a:endParaRPr lang="en-US" sz="5400" b="1" baseline="-25000" dirty="0">
              <a:solidFill>
                <a:srgbClr val="292929"/>
              </a:solidFill>
              <a:latin typeface="+mn-lt"/>
              <a:sym typeface="Symbol" pitchFamily="18" charset="2"/>
            </a:endParaRPr>
          </a:p>
        </p:txBody>
      </p:sp>
      <p:pic>
        <p:nvPicPr>
          <p:cNvPr id="16390" name="Picture 4" descr="293025_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4149725"/>
            <a:ext cx="26495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1394619" y="3393281"/>
            <a:ext cx="6858000" cy="71438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6392" name="Picture 6" descr="Pict0114"/>
          <p:cNvPicPr>
            <a:picLocks noChangeAspect="1" noChangeArrowheads="1"/>
          </p:cNvPicPr>
          <p:nvPr/>
        </p:nvPicPr>
        <p:blipFill>
          <a:blip r:embed="rId4">
            <a:lum contrast="36000"/>
          </a:blip>
          <a:srcRect l="52013" t="3629" b="54431"/>
          <a:stretch>
            <a:fillRect/>
          </a:stretch>
        </p:blipFill>
        <p:spPr bwMode="auto">
          <a:xfrm>
            <a:off x="1258888" y="2636838"/>
            <a:ext cx="2017712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5" descr="Pict0114"/>
          <p:cNvPicPr>
            <a:picLocks noChangeAspect="1" noChangeArrowheads="1"/>
          </p:cNvPicPr>
          <p:nvPr/>
        </p:nvPicPr>
        <p:blipFill>
          <a:blip r:embed="rId4">
            <a:lum contrast="36000"/>
          </a:blip>
          <a:srcRect t="3629" r="59596"/>
          <a:stretch>
            <a:fillRect/>
          </a:stretch>
        </p:blipFill>
        <p:spPr bwMode="auto">
          <a:xfrm>
            <a:off x="1763713" y="5157788"/>
            <a:ext cx="1511300" cy="170021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0"/>
            <a:ext cx="864235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b="1" smtClean="0">
                <a:solidFill>
                  <a:srgbClr val="00161E"/>
                </a:solidFill>
              </a:rPr>
              <a:t>Задание 2. Поместите данные предметы </a:t>
            </a:r>
          </a:p>
          <a:p>
            <a:pPr algn="ctr">
              <a:buFontTx/>
              <a:buNone/>
            </a:pPr>
            <a:r>
              <a:rPr lang="ru-RU" b="1" smtClean="0">
                <a:solidFill>
                  <a:srgbClr val="00161E"/>
                </a:solidFill>
              </a:rPr>
              <a:t>в сосуд с водой (объем тел одинаковый).</a:t>
            </a:r>
          </a:p>
        </p:txBody>
      </p:sp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/>
          <a:srcRect l="13086" t="20465" r="14568" b="8659"/>
          <a:stretch>
            <a:fillRect/>
          </a:stretch>
        </p:blipFill>
        <p:spPr bwMode="auto">
          <a:xfrm>
            <a:off x="827088" y="1306513"/>
            <a:ext cx="78486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http://class-fizika.narod.ru/7_class/7_archim/5.g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8088313" y="0"/>
            <a:ext cx="1055687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ru-RU" b="1" smtClean="0">
                <a:solidFill>
                  <a:srgbClr val="0000FF"/>
                </a:solidFill>
              </a:rPr>
              <a:t>Какова цель вашей работы?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z="4400" b="1" smtClean="0"/>
              <a:t>Узнать условия плавания тел.</a:t>
            </a:r>
          </a:p>
        </p:txBody>
      </p:sp>
      <p:pic>
        <p:nvPicPr>
          <p:cNvPr id="18435" name="Picture 9" descr="бутыль плавает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4005263"/>
            <a:ext cx="2016125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3" descr="кораблик плывет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789363"/>
            <a:ext cx="1811337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6" descr="медуз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4868863"/>
            <a:ext cx="4381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8" descr="рыбка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4797425"/>
            <a:ext cx="6492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ru-RU" sz="6600" b="1" smtClean="0">
                <a:solidFill>
                  <a:srgbClr val="000066"/>
                </a:solidFill>
              </a:rPr>
              <a:t>Тема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205038"/>
            <a:ext cx="8229600" cy="39211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6600" b="1" smtClean="0">
                <a:solidFill>
                  <a:srgbClr val="000066"/>
                </a:solidFill>
              </a:rPr>
              <a:t>Плавание тел.</a:t>
            </a:r>
            <a:endParaRPr lang="ru-RU" sz="6600" b="1" smtClean="0"/>
          </a:p>
        </p:txBody>
      </p:sp>
      <p:pic>
        <p:nvPicPr>
          <p:cNvPr id="29700" name="Picture 9" descr="бутыль плавает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4005263"/>
            <a:ext cx="2016125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3" descr="кораблик плывет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789363"/>
            <a:ext cx="1811337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6" descr="медуз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4868863"/>
            <a:ext cx="4381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8" descr="рыбка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4797425"/>
            <a:ext cx="6492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r>
              <a:rPr lang="ru-RU" sz="3200" b="1" smtClean="0">
                <a:solidFill>
                  <a:srgbClr val="0000FF"/>
                </a:solidFill>
              </a:rPr>
              <a:t>Работа в парах.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000" smtClean="0"/>
              <a:t>Провести наблюдение: какие из предложенных тел тонут, а какие плавают в воде. Найти в таблице учебника соответствующие плотности и сравнить их с плотностью воды. Результаты оформить в виде таблицы.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3000" smtClean="0"/>
          </a:p>
          <a:p>
            <a:pPr>
              <a:lnSpc>
                <a:spcPct val="80000"/>
              </a:lnSpc>
            </a:pPr>
            <a:endParaRPr lang="ru-RU" sz="3000" b="1" smtClean="0"/>
          </a:p>
          <a:p>
            <a:pPr>
              <a:lnSpc>
                <a:spcPct val="80000"/>
              </a:lnSpc>
            </a:pPr>
            <a:endParaRPr lang="ru-RU" sz="3000" b="1" smtClean="0"/>
          </a:p>
          <a:p>
            <a:pPr>
              <a:lnSpc>
                <a:spcPct val="80000"/>
              </a:lnSpc>
            </a:pPr>
            <a:endParaRPr lang="ru-RU" sz="3000" b="1" smtClean="0"/>
          </a:p>
          <a:p>
            <a:pPr>
              <a:lnSpc>
                <a:spcPct val="80000"/>
              </a:lnSpc>
            </a:pPr>
            <a:endParaRPr lang="ru-RU" sz="3000" b="1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3000" b="1" smtClean="0"/>
              <a:t>Оборудование</a:t>
            </a:r>
            <a:r>
              <a:rPr lang="ru-RU" sz="3000" smtClean="0"/>
              <a:t> для выполнения задания нужны сосуд с водой и набор тел: стальной гвоздь, свинцовый цилиндр, цилиндр из алюминия, оргстекло, пенопласт, пробка, парафин, деревянный брусок.</a:t>
            </a:r>
          </a:p>
          <a:p>
            <a:pPr>
              <a:lnSpc>
                <a:spcPct val="80000"/>
              </a:lnSpc>
            </a:pPr>
            <a:endParaRPr lang="ru-RU" sz="3000" smtClean="0"/>
          </a:p>
        </p:txBody>
      </p:sp>
      <p:graphicFrame>
        <p:nvGraphicFramePr>
          <p:cNvPr id="19524" name="Group 68"/>
          <p:cNvGraphicFramePr>
            <a:graphicFrameLocks noGrp="1"/>
          </p:cNvGraphicFramePr>
          <p:nvPr/>
        </p:nvGraphicFramePr>
        <p:xfrm>
          <a:off x="0" y="2708275"/>
          <a:ext cx="9144000" cy="1979613"/>
        </p:xfrm>
        <a:graphic>
          <a:graphicData uri="http://schemas.openxmlformats.org/drawingml/2006/table">
            <a:tbl>
              <a:tblPr/>
              <a:tblGrid>
                <a:gridCol w="2382838"/>
                <a:gridCol w="2303462"/>
                <a:gridCol w="2230438"/>
                <a:gridCol w="2227262"/>
              </a:tblGrid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Физическое тело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жидкости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вещества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тонет или нет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90" name="Rectangle 2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490538"/>
          </a:xfrm>
        </p:spPr>
        <p:txBody>
          <a:bodyPr/>
          <a:lstStyle/>
          <a:p>
            <a:r>
              <a:rPr lang="ru-RU" sz="4000" smtClean="0"/>
              <a:t>Заполните таблицу:</a:t>
            </a:r>
          </a:p>
        </p:txBody>
      </p:sp>
      <p:graphicFrame>
        <p:nvGraphicFramePr>
          <p:cNvPr id="32976" name="Group 208"/>
          <p:cNvGraphicFramePr>
            <a:graphicFrameLocks noGrp="1"/>
          </p:cNvGraphicFramePr>
          <p:nvPr>
            <p:ph sz="half" idx="2"/>
          </p:nvPr>
        </p:nvGraphicFramePr>
        <p:xfrm>
          <a:off x="179388" y="476250"/>
          <a:ext cx="8713787" cy="6269038"/>
        </p:xfrm>
        <a:graphic>
          <a:graphicData uri="http://schemas.openxmlformats.org/drawingml/2006/table">
            <a:tbl>
              <a:tblPr/>
              <a:tblGrid>
                <a:gridCol w="2636837"/>
                <a:gridCol w="2195513"/>
                <a:gridCol w="1976437"/>
                <a:gridCol w="19050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Физическое тело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жидкости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плотность вещества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тонет или нет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Стальной гвоздь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7800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Тонет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Свинцовый цилиндр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11300кг/м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Тонет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Цилиндр из алюминия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2700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Тонет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Оргстекло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1190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Тонет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Пенопласт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(15-25)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Плавает на поверхности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Пробка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240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Всплывает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Парафин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990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Плавает внутри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Деревянный брус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520 кг/м</a:t>
                      </a:r>
                      <a:r>
                        <a:rPr kumimoji="0" lang="ru-RU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Всплывает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611</Words>
  <Application>Microsoft Office PowerPoint</Application>
  <PresentationFormat>Экран (4:3)</PresentationFormat>
  <Paragraphs>123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Calibri</vt:lpstr>
      <vt:lpstr>Arial</vt:lpstr>
      <vt:lpstr>Tahoma</vt:lpstr>
      <vt:lpstr>Symbol</vt:lpstr>
      <vt:lpstr>Times New Roman</vt:lpstr>
      <vt:lpstr>Тема Office</vt:lpstr>
      <vt:lpstr>Слайд 1</vt:lpstr>
      <vt:lpstr>В 1801 г. американец Фултон, проживающий в Париже, построил подводную лодку «Наутилус». </vt:lpstr>
      <vt:lpstr>Задание 1. Ответьте на вопросы,  используя эталон:</vt:lpstr>
      <vt:lpstr>Задание 1. Ответьте на вопросы, используя эталон:</vt:lpstr>
      <vt:lpstr>Слайд 5</vt:lpstr>
      <vt:lpstr>Какова цель вашей работы?</vt:lpstr>
      <vt:lpstr>Тема урока</vt:lpstr>
      <vt:lpstr>Работа в парах.</vt:lpstr>
      <vt:lpstr>Заполните таблицу:</vt:lpstr>
      <vt:lpstr>Эталон. Условия плавания тел. </vt:lpstr>
      <vt:lpstr>Слайд 11</vt:lpstr>
      <vt:lpstr>Слайд 12</vt:lpstr>
      <vt:lpstr>Слайд 13</vt:lpstr>
      <vt:lpstr>Слайд 14</vt:lpstr>
      <vt:lpstr>Слайд 15</vt:lpstr>
      <vt:lpstr>Слайд 16</vt:lpstr>
      <vt:lpstr>Домашнее задание:</vt:lpstr>
      <vt:lpstr>Выберите, пожалуйста, шарик любого цвета и прикрепите его на той глубине, которая соответствовала бы глубине вашего погружения в сегодняшний урок.</vt:lpstr>
      <vt:lpstr>СПАСИБО  за работу на уроке!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Шустрик</dc:creator>
  <cp:lastModifiedBy>XTreme</cp:lastModifiedBy>
  <cp:revision>32</cp:revision>
  <dcterms:created xsi:type="dcterms:W3CDTF">2011-11-08T03:52:55Z</dcterms:created>
  <dcterms:modified xsi:type="dcterms:W3CDTF">2011-11-08T18:32:38Z</dcterms:modified>
</cp:coreProperties>
</file>